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4630400" cy="8229600"/>
  <p:notesSz cx="8229600" cy="14630400"/>
  <p:embeddedFontLst>
    <p:embeddedFont>
      <p:font typeface="Red Hat Text" charset="0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Roboto Light" charset="0"/>
      <p:regular r:id="rId16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AF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11"/>
    <p:restoredTop sz="94610"/>
  </p:normalViewPr>
  <p:slideViewPr>
    <p:cSldViewPr snapToGrid="0" snapToObjects="1">
      <p:cViewPr varScale="1">
        <p:scale>
          <a:sx n="76" d="100"/>
          <a:sy n="76" d="100"/>
        </p:scale>
        <p:origin x="-480" y="-102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notesMaster" Target="notesMasters/notesMaster1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814239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1189973"/>
            <a:ext cx="7468553" cy="284374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en-US" sz="4400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Домашнее выращивание микрозелени в системе </a:t>
            </a:r>
            <a:r>
              <a:rPr lang="ru-RU" sz="4400" dirty="0" smtClean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гидропоники – капельного полива</a:t>
            </a:r>
            <a:endParaRPr lang="en-US" sz="4400" dirty="0"/>
          </a:p>
        </p:txBody>
      </p:sp>
      <p:sp>
        <p:nvSpPr>
          <p:cNvPr id="4" name="Text 1"/>
          <p:cNvSpPr/>
          <p:nvPr/>
        </p:nvSpPr>
        <p:spPr>
          <a:xfrm>
            <a:off x="837724" y="4392692"/>
            <a:ext cx="7717554" cy="21083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200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Добро пожаловать в захватывающее путешествие по домашнему выращиванию микрозелени с использованием системы </a:t>
            </a:r>
            <a:r>
              <a:rPr lang="ru-RU" sz="2000" dirty="0" smtClean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капельного полив</a:t>
            </a:r>
            <a:r>
              <a:rPr lang="en-US" sz="2000" dirty="0" smtClean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. </a:t>
            </a:r>
            <a:r>
              <a:rPr lang="ru-RU" sz="2000" dirty="0" smtClean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На основе этой</a:t>
            </a:r>
            <a:r>
              <a:rPr lang="en-US" sz="2000" dirty="0" smtClean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 презентаци</a:t>
            </a:r>
            <a:r>
              <a:rPr lang="ru-RU" sz="2000" dirty="0" smtClean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и вы узнаете</a:t>
            </a:r>
            <a:r>
              <a:rPr lang="en-US" sz="2000" dirty="0" smtClean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 </a:t>
            </a:r>
            <a:r>
              <a:rPr lang="en-US" sz="200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секреты создания собственного </a:t>
            </a:r>
            <a:r>
              <a:rPr lang="en-US" sz="2000" dirty="0" smtClean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мини-огорода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1891308"/>
            <a:ext cx="7468553" cy="14080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en-US" sz="4400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Микрозелень: Маленькие Растения, Большая Польза</a:t>
            </a:r>
            <a:endParaRPr lang="en-US" sz="4400" dirty="0"/>
          </a:p>
        </p:txBody>
      </p:sp>
      <p:sp>
        <p:nvSpPr>
          <p:cNvPr id="4" name="Shape 1"/>
          <p:cNvSpPr/>
          <p:nvPr/>
        </p:nvSpPr>
        <p:spPr>
          <a:xfrm>
            <a:off x="837724" y="3927515"/>
            <a:ext cx="418862" cy="418862"/>
          </a:xfrm>
          <a:prstGeom prst="roundRect">
            <a:avLst>
              <a:gd name="adj" fmla="val 8573"/>
            </a:avLst>
          </a:prstGeom>
          <a:solidFill>
            <a:srgbClr val="F3E8E8"/>
          </a:solidFill>
          <a:ln/>
        </p:spPr>
      </p:sp>
      <p:sp>
        <p:nvSpPr>
          <p:cNvPr id="5" name="Text 2"/>
          <p:cNvSpPr/>
          <p:nvPr/>
        </p:nvSpPr>
        <p:spPr>
          <a:xfrm>
            <a:off x="1495901" y="3927515"/>
            <a:ext cx="2956441" cy="7038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Питательная ценность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1495901" y="4775002"/>
            <a:ext cx="2956441" cy="15320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Микрозелень содержит в 4-40 раз больше витаминов и минералов, чем их зрелые аналоги.</a:t>
            </a:r>
            <a:endParaRPr lang="en-US" sz="1850" dirty="0"/>
          </a:p>
        </p:txBody>
      </p:sp>
      <p:sp>
        <p:nvSpPr>
          <p:cNvPr id="7" name="Shape 4"/>
          <p:cNvSpPr/>
          <p:nvPr/>
        </p:nvSpPr>
        <p:spPr>
          <a:xfrm>
            <a:off x="4691658" y="3927515"/>
            <a:ext cx="418862" cy="418862"/>
          </a:xfrm>
          <a:prstGeom prst="roundRect">
            <a:avLst>
              <a:gd name="adj" fmla="val 8573"/>
            </a:avLst>
          </a:prstGeom>
          <a:solidFill>
            <a:srgbClr val="F3E8E8"/>
          </a:solidFill>
          <a:ln/>
        </p:spPr>
      </p:sp>
      <p:sp>
        <p:nvSpPr>
          <p:cNvPr id="8" name="Text 5"/>
          <p:cNvSpPr/>
          <p:nvPr/>
        </p:nvSpPr>
        <p:spPr>
          <a:xfrm>
            <a:off x="5349835" y="3927515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Быстрый Рост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5349835" y="4423053"/>
            <a:ext cx="2956441" cy="1915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От посева до сбора урожая проходит всего 7-21 день, что делает процесс выращивания быстрым и эффективным.</a:t>
            </a:r>
            <a:endParaRPr lang="en-US" sz="18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2485787"/>
            <a:ext cx="12822317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en-US" sz="4400" dirty="0" err="1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Преимущества</a:t>
            </a:r>
            <a:r>
              <a:rPr lang="en-US" sz="4400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 </a:t>
            </a:r>
            <a:r>
              <a:rPr lang="ru-RU" sz="4400" dirty="0" smtClean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в</a:t>
            </a:r>
            <a:r>
              <a:rPr lang="en-US" sz="4400" dirty="0" err="1" smtClean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ыращивания</a:t>
            </a:r>
            <a:r>
              <a:rPr lang="ru-RU" sz="4400" dirty="0" smtClean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 в системе гидропоники</a:t>
            </a:r>
            <a:endParaRPr lang="en-US" sz="4400" dirty="0"/>
          </a:p>
        </p:txBody>
      </p:sp>
      <p:sp>
        <p:nvSpPr>
          <p:cNvPr id="3" name="Text 1"/>
          <p:cNvSpPr/>
          <p:nvPr/>
        </p:nvSpPr>
        <p:spPr>
          <a:xfrm>
            <a:off x="837724" y="3788093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Эффективность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837724" y="4379357"/>
            <a:ext cx="6185535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Система глубоководных культур обеспечивает постоянный доступ к питательными веществами, что ускоряет рост и увеличивает урожайность.</a:t>
            </a:r>
            <a:endParaRPr lang="en-US" sz="1850" dirty="0"/>
          </a:p>
        </p:txBody>
      </p:sp>
      <p:sp>
        <p:nvSpPr>
          <p:cNvPr id="5" name="Text 3"/>
          <p:cNvSpPr/>
          <p:nvPr/>
        </p:nvSpPr>
        <p:spPr>
          <a:xfrm>
            <a:off x="7614761" y="3788093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Компактность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7614761" y="4379357"/>
            <a:ext cx="6185535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Небольшие габариты системы позволяют выращивать микрозелень даже в условиях ограниченного пространства.</a:t>
            </a:r>
            <a:endParaRPr lang="en-US" sz="185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2055070" y="7312834"/>
            <a:ext cx="3490452" cy="1189704"/>
          </a:xfrm>
          <a:prstGeom prst="rect">
            <a:avLst/>
          </a:prstGeom>
          <a:solidFill>
            <a:srgbClr val="FF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99216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3826193"/>
            <a:ext cx="11643003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en-US" sz="4400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Необходимое Оборудование и Инвентарь</a:t>
            </a:r>
            <a:endParaRPr lang="en-US" sz="4400" dirty="0"/>
          </a:p>
        </p:txBody>
      </p:sp>
      <p:sp>
        <p:nvSpPr>
          <p:cNvPr id="4" name="Shape 1"/>
          <p:cNvSpPr/>
          <p:nvPr/>
        </p:nvSpPr>
        <p:spPr>
          <a:xfrm>
            <a:off x="837724" y="4889182"/>
            <a:ext cx="4158734" cy="2506266"/>
          </a:xfrm>
          <a:prstGeom prst="roundRect">
            <a:avLst>
              <a:gd name="adj" fmla="val 1433"/>
            </a:avLst>
          </a:prstGeom>
          <a:solidFill>
            <a:srgbClr val="F3E8E8"/>
          </a:solidFill>
          <a:ln/>
        </p:spPr>
      </p:sp>
      <p:sp>
        <p:nvSpPr>
          <p:cNvPr id="5" name="Text 2"/>
          <p:cNvSpPr/>
          <p:nvPr/>
        </p:nvSpPr>
        <p:spPr>
          <a:xfrm>
            <a:off x="1077039" y="5128498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Лоток для посадки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1077039" y="5624036"/>
            <a:ext cx="3680103" cy="15320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Глубокие, но компактные лотки обеспечивают оптимальное пространство для корневой системы микрозелени.</a:t>
            </a:r>
            <a:endParaRPr lang="en-US" sz="1850" dirty="0"/>
          </a:p>
        </p:txBody>
      </p:sp>
      <p:sp>
        <p:nvSpPr>
          <p:cNvPr id="7" name="Shape 4"/>
          <p:cNvSpPr/>
          <p:nvPr/>
        </p:nvSpPr>
        <p:spPr>
          <a:xfrm>
            <a:off x="5235773" y="4889182"/>
            <a:ext cx="4158734" cy="2506266"/>
          </a:xfrm>
          <a:prstGeom prst="roundRect">
            <a:avLst>
              <a:gd name="adj" fmla="val 1433"/>
            </a:avLst>
          </a:prstGeom>
          <a:solidFill>
            <a:srgbClr val="F3E8E8"/>
          </a:solidFill>
          <a:ln/>
        </p:spPr>
      </p:sp>
      <p:sp>
        <p:nvSpPr>
          <p:cNvPr id="8" name="Text 5"/>
          <p:cNvSpPr/>
          <p:nvPr/>
        </p:nvSpPr>
        <p:spPr>
          <a:xfrm>
            <a:off x="5475089" y="5128498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Система аэрации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5475089" y="5624036"/>
            <a:ext cx="3680103" cy="15320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Насос и аэрационные камни обеспечивают постоянную подачу кислорода в питательный раствор.</a:t>
            </a:r>
            <a:endParaRPr lang="en-US" sz="1850" dirty="0"/>
          </a:p>
        </p:txBody>
      </p:sp>
      <p:sp>
        <p:nvSpPr>
          <p:cNvPr id="10" name="Shape 7"/>
          <p:cNvSpPr/>
          <p:nvPr/>
        </p:nvSpPr>
        <p:spPr>
          <a:xfrm>
            <a:off x="9633823" y="4889182"/>
            <a:ext cx="4158734" cy="2506266"/>
          </a:xfrm>
          <a:prstGeom prst="roundRect">
            <a:avLst>
              <a:gd name="adj" fmla="val 1433"/>
            </a:avLst>
          </a:prstGeom>
          <a:solidFill>
            <a:srgbClr val="F3E8E8"/>
          </a:solidFill>
          <a:ln/>
        </p:spPr>
      </p:sp>
      <p:sp>
        <p:nvSpPr>
          <p:cNvPr id="11" name="Text 8"/>
          <p:cNvSpPr/>
          <p:nvPr/>
        </p:nvSpPr>
        <p:spPr>
          <a:xfrm>
            <a:off x="9873139" y="5128498"/>
            <a:ext cx="3591163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Светодиодное освещение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9873139" y="5624036"/>
            <a:ext cx="3680103" cy="15320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Регулируемое светодиодное освещение стимулирует фотосинтез и равномерный рост микрозелени.</a:t>
            </a:r>
            <a:endParaRPr lang="en-US" sz="1850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06179" y="7593568"/>
            <a:ext cx="2372755" cy="8074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52118" y="763548"/>
            <a:ext cx="7639764" cy="12639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4950"/>
              </a:lnSpc>
              <a:buNone/>
            </a:pPr>
            <a:r>
              <a:rPr lang="en-US" sz="3950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Подготовка Системы к Посадке</a:t>
            </a:r>
            <a:endParaRPr lang="en-US" sz="3950" dirty="0"/>
          </a:p>
        </p:txBody>
      </p:sp>
      <p:sp>
        <p:nvSpPr>
          <p:cNvPr id="4" name="Shape 1"/>
          <p:cNvSpPr/>
          <p:nvPr/>
        </p:nvSpPr>
        <p:spPr>
          <a:xfrm>
            <a:off x="1059180" y="2349818"/>
            <a:ext cx="30480" cy="5116235"/>
          </a:xfrm>
          <a:prstGeom prst="roundRect">
            <a:avLst>
              <a:gd name="adj" fmla="val 105761"/>
            </a:avLst>
          </a:prstGeom>
          <a:solidFill>
            <a:srgbClr val="D9CECE"/>
          </a:solidFill>
          <a:ln/>
        </p:spPr>
      </p:sp>
      <p:sp>
        <p:nvSpPr>
          <p:cNvPr id="5" name="Shape 2"/>
          <p:cNvSpPr/>
          <p:nvPr/>
        </p:nvSpPr>
        <p:spPr>
          <a:xfrm>
            <a:off x="1285696" y="2817971"/>
            <a:ext cx="752118" cy="30480"/>
          </a:xfrm>
          <a:prstGeom prst="roundRect">
            <a:avLst>
              <a:gd name="adj" fmla="val 105761"/>
            </a:avLst>
          </a:prstGeom>
          <a:solidFill>
            <a:srgbClr val="D9CECE"/>
          </a:solidFill>
          <a:ln/>
        </p:spPr>
      </p:sp>
      <p:sp>
        <p:nvSpPr>
          <p:cNvPr id="6" name="Shape 3"/>
          <p:cNvSpPr/>
          <p:nvPr/>
        </p:nvSpPr>
        <p:spPr>
          <a:xfrm>
            <a:off x="832664" y="2591514"/>
            <a:ext cx="483513" cy="483513"/>
          </a:xfrm>
          <a:prstGeom prst="roundRect">
            <a:avLst>
              <a:gd name="adj" fmla="val 6667"/>
            </a:avLst>
          </a:prstGeom>
          <a:solidFill>
            <a:srgbClr val="F3E8E8"/>
          </a:solidFill>
          <a:ln/>
        </p:spPr>
      </p:sp>
      <p:sp>
        <p:nvSpPr>
          <p:cNvPr id="7" name="Text 4"/>
          <p:cNvSpPr/>
          <p:nvPr/>
        </p:nvSpPr>
        <p:spPr>
          <a:xfrm>
            <a:off x="1027807" y="2681526"/>
            <a:ext cx="93107" cy="3033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50"/>
              </a:lnSpc>
              <a:buNone/>
            </a:pPr>
            <a:r>
              <a:rPr lang="en-US" sz="235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1</a:t>
            </a:r>
            <a:endParaRPr lang="en-US" sz="2350" dirty="0"/>
          </a:p>
        </p:txBody>
      </p:sp>
      <p:sp>
        <p:nvSpPr>
          <p:cNvPr id="8" name="Text 5"/>
          <p:cNvSpPr/>
          <p:nvPr/>
        </p:nvSpPr>
        <p:spPr>
          <a:xfrm>
            <a:off x="2256353" y="2564606"/>
            <a:ext cx="2528292" cy="3161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Создание Раствора</a:t>
            </a:r>
            <a:endParaRPr lang="en-US" sz="1950" dirty="0"/>
          </a:p>
        </p:txBody>
      </p:sp>
      <p:sp>
        <p:nvSpPr>
          <p:cNvPr id="9" name="Text 6"/>
          <p:cNvSpPr/>
          <p:nvPr/>
        </p:nvSpPr>
        <p:spPr>
          <a:xfrm>
            <a:off x="2256353" y="3009543"/>
            <a:ext cx="6135529" cy="6877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Разведите в воде специальные удобрения для гидропоники, чтобы получить сбалансированный питательный раствор.</a:t>
            </a:r>
            <a:endParaRPr lang="en-US" sz="1650" dirty="0"/>
          </a:p>
        </p:txBody>
      </p:sp>
      <p:sp>
        <p:nvSpPr>
          <p:cNvPr id="10" name="Shape 7"/>
          <p:cNvSpPr/>
          <p:nvPr/>
        </p:nvSpPr>
        <p:spPr>
          <a:xfrm>
            <a:off x="1285696" y="4594979"/>
            <a:ext cx="752118" cy="30480"/>
          </a:xfrm>
          <a:prstGeom prst="roundRect">
            <a:avLst>
              <a:gd name="adj" fmla="val 105761"/>
            </a:avLst>
          </a:prstGeom>
          <a:solidFill>
            <a:srgbClr val="D9CECE"/>
          </a:solidFill>
          <a:ln/>
        </p:spPr>
      </p:sp>
      <p:sp>
        <p:nvSpPr>
          <p:cNvPr id="11" name="Shape 8"/>
          <p:cNvSpPr/>
          <p:nvPr/>
        </p:nvSpPr>
        <p:spPr>
          <a:xfrm>
            <a:off x="832664" y="4368522"/>
            <a:ext cx="483513" cy="483513"/>
          </a:xfrm>
          <a:prstGeom prst="roundRect">
            <a:avLst>
              <a:gd name="adj" fmla="val 6667"/>
            </a:avLst>
          </a:prstGeom>
          <a:solidFill>
            <a:srgbClr val="F3E8E8"/>
          </a:solidFill>
          <a:ln/>
        </p:spPr>
      </p:sp>
      <p:sp>
        <p:nvSpPr>
          <p:cNvPr id="12" name="Text 9"/>
          <p:cNvSpPr/>
          <p:nvPr/>
        </p:nvSpPr>
        <p:spPr>
          <a:xfrm>
            <a:off x="991255" y="4458533"/>
            <a:ext cx="166211" cy="3033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50"/>
              </a:lnSpc>
              <a:buNone/>
            </a:pPr>
            <a:r>
              <a:rPr lang="en-US" sz="235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2</a:t>
            </a:r>
            <a:endParaRPr lang="en-US" sz="2350" dirty="0"/>
          </a:p>
        </p:txBody>
      </p:sp>
      <p:sp>
        <p:nvSpPr>
          <p:cNvPr id="13" name="Text 10"/>
          <p:cNvSpPr/>
          <p:nvPr/>
        </p:nvSpPr>
        <p:spPr>
          <a:xfrm>
            <a:off x="2256353" y="4341614"/>
            <a:ext cx="2528292" cy="3161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Наполнение Лотка</a:t>
            </a:r>
            <a:endParaRPr lang="en-US" sz="1950" dirty="0"/>
          </a:p>
        </p:txBody>
      </p:sp>
      <p:sp>
        <p:nvSpPr>
          <p:cNvPr id="14" name="Text 11"/>
          <p:cNvSpPr/>
          <p:nvPr/>
        </p:nvSpPr>
        <p:spPr>
          <a:xfrm>
            <a:off x="2256353" y="4786551"/>
            <a:ext cx="6135529" cy="6877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Залейте питательный раствор в лоток, оставив несколько сантиметров до верхнего края.</a:t>
            </a:r>
            <a:endParaRPr lang="en-US" sz="1650" dirty="0"/>
          </a:p>
        </p:txBody>
      </p:sp>
      <p:sp>
        <p:nvSpPr>
          <p:cNvPr id="15" name="Shape 12"/>
          <p:cNvSpPr/>
          <p:nvPr/>
        </p:nvSpPr>
        <p:spPr>
          <a:xfrm>
            <a:off x="1285696" y="6371987"/>
            <a:ext cx="752118" cy="30480"/>
          </a:xfrm>
          <a:prstGeom prst="roundRect">
            <a:avLst>
              <a:gd name="adj" fmla="val 105761"/>
            </a:avLst>
          </a:prstGeom>
          <a:solidFill>
            <a:srgbClr val="D9CECE"/>
          </a:solidFill>
          <a:ln/>
        </p:spPr>
      </p:sp>
      <p:sp>
        <p:nvSpPr>
          <p:cNvPr id="16" name="Shape 13"/>
          <p:cNvSpPr/>
          <p:nvPr/>
        </p:nvSpPr>
        <p:spPr>
          <a:xfrm>
            <a:off x="832664" y="6145530"/>
            <a:ext cx="483513" cy="483513"/>
          </a:xfrm>
          <a:prstGeom prst="roundRect">
            <a:avLst>
              <a:gd name="adj" fmla="val 6667"/>
            </a:avLst>
          </a:prstGeom>
          <a:solidFill>
            <a:srgbClr val="F3E8E8"/>
          </a:solidFill>
          <a:ln/>
        </p:spPr>
      </p:sp>
      <p:sp>
        <p:nvSpPr>
          <p:cNvPr id="17" name="Text 14"/>
          <p:cNvSpPr/>
          <p:nvPr/>
        </p:nvSpPr>
        <p:spPr>
          <a:xfrm>
            <a:off x="985540" y="6235541"/>
            <a:ext cx="177760" cy="3033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50"/>
              </a:lnSpc>
              <a:buNone/>
            </a:pPr>
            <a:r>
              <a:rPr lang="en-US" sz="235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3</a:t>
            </a:r>
            <a:endParaRPr lang="en-US" sz="2350" dirty="0"/>
          </a:p>
        </p:txBody>
      </p:sp>
      <p:sp>
        <p:nvSpPr>
          <p:cNvPr id="18" name="Text 15"/>
          <p:cNvSpPr/>
          <p:nvPr/>
        </p:nvSpPr>
        <p:spPr>
          <a:xfrm>
            <a:off x="2256353" y="6118622"/>
            <a:ext cx="2528292" cy="3161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Стерилизация</a:t>
            </a:r>
            <a:endParaRPr lang="en-US" sz="1950" dirty="0"/>
          </a:p>
        </p:txBody>
      </p:sp>
      <p:sp>
        <p:nvSpPr>
          <p:cNvPr id="19" name="Text 16"/>
          <p:cNvSpPr/>
          <p:nvPr/>
        </p:nvSpPr>
        <p:spPr>
          <a:xfrm>
            <a:off x="2256353" y="6563558"/>
            <a:ext cx="6135529" cy="6877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Тщательно очистите и продезинфицируйте все компоненты системы перед началом.</a:t>
            </a:r>
            <a:endParaRPr lang="en-US" sz="16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2485787"/>
            <a:ext cx="6975396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en-US" sz="4400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Процесс Посадки и Ухода</a:t>
            </a:r>
            <a:endParaRPr lang="en-US" sz="4400" dirty="0"/>
          </a:p>
        </p:txBody>
      </p:sp>
      <p:sp>
        <p:nvSpPr>
          <p:cNvPr id="3" name="Text 1"/>
          <p:cNvSpPr/>
          <p:nvPr/>
        </p:nvSpPr>
        <p:spPr>
          <a:xfrm>
            <a:off x="837724" y="3788093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Посадка Семян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837724" y="4379357"/>
            <a:ext cx="6185535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Равномерно распределите семена микрозелени по поверхности лотка, затем слегка присыпьте их почвой.</a:t>
            </a:r>
            <a:endParaRPr lang="en-US" sz="1850" dirty="0"/>
          </a:p>
        </p:txBody>
      </p:sp>
      <p:sp>
        <p:nvSpPr>
          <p:cNvPr id="5" name="Text 3"/>
          <p:cNvSpPr/>
          <p:nvPr/>
        </p:nvSpPr>
        <p:spPr>
          <a:xfrm>
            <a:off x="7614761" y="3788093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Регулярный Уход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7614761" y="4379357"/>
            <a:ext cx="6185535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Ежедневно следите за уровнем воды, добавляйте питательные вещества и обеспечивайте правильное освещение.</a:t>
            </a:r>
            <a:endParaRPr lang="en-US" sz="185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83544" y="7120838"/>
            <a:ext cx="3493311" cy="11888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1798558"/>
            <a:ext cx="7468553" cy="14080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en-US" sz="4400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Особенности Полива и Освещения</a:t>
            </a:r>
            <a:endParaRPr lang="en-US" sz="44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724" y="3565565"/>
            <a:ext cx="598408" cy="598408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837724" y="4403288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Полив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837724" y="4898827"/>
            <a:ext cx="3554730" cy="15320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Поддерживайте оптимальный уровень воды, не допуская пересыхания или переувлажнения.</a:t>
            </a:r>
            <a:endParaRPr lang="en-US" sz="18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1427" y="3565565"/>
            <a:ext cx="598408" cy="598408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4751427" y="4403288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Освещение</a:t>
            </a:r>
            <a:endParaRPr lang="en-US" sz="2200" dirty="0"/>
          </a:p>
        </p:txBody>
      </p:sp>
      <p:sp>
        <p:nvSpPr>
          <p:cNvPr id="9" name="Text 4"/>
          <p:cNvSpPr/>
          <p:nvPr/>
        </p:nvSpPr>
        <p:spPr>
          <a:xfrm>
            <a:off x="4751427" y="4898827"/>
            <a:ext cx="3554849" cy="15320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Регулируйте интенсивность и продолжительность освещения в соответствии с потребностями микрозелени.</a:t>
            </a:r>
            <a:endParaRPr lang="en-US" sz="18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301502" y="825341"/>
            <a:ext cx="6694408" cy="6849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350"/>
              </a:lnSpc>
              <a:buNone/>
            </a:pPr>
            <a:r>
              <a:rPr lang="en-US" sz="4300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Сбор Урожая и Хранение</a:t>
            </a:r>
            <a:endParaRPr lang="en-US" sz="4300" dirty="0"/>
          </a:p>
        </p:txBody>
      </p:sp>
      <p:sp>
        <p:nvSpPr>
          <p:cNvPr id="4" name="Shape 1"/>
          <p:cNvSpPr/>
          <p:nvPr/>
        </p:nvSpPr>
        <p:spPr>
          <a:xfrm>
            <a:off x="6635591" y="1859637"/>
            <a:ext cx="30480" cy="5544622"/>
          </a:xfrm>
          <a:prstGeom prst="roundRect">
            <a:avLst>
              <a:gd name="adj" fmla="val 114622"/>
            </a:avLst>
          </a:prstGeom>
          <a:solidFill>
            <a:srgbClr val="D9CECE"/>
          </a:solidFill>
          <a:ln/>
        </p:spPr>
      </p:sp>
      <p:sp>
        <p:nvSpPr>
          <p:cNvPr id="5" name="Shape 2"/>
          <p:cNvSpPr/>
          <p:nvPr/>
        </p:nvSpPr>
        <p:spPr>
          <a:xfrm>
            <a:off x="6882348" y="2368272"/>
            <a:ext cx="815102" cy="30480"/>
          </a:xfrm>
          <a:prstGeom prst="roundRect">
            <a:avLst>
              <a:gd name="adj" fmla="val 114622"/>
            </a:avLst>
          </a:prstGeom>
          <a:solidFill>
            <a:srgbClr val="D9CECE"/>
          </a:solidFill>
          <a:ln/>
        </p:spPr>
      </p:sp>
      <p:sp>
        <p:nvSpPr>
          <p:cNvPr id="6" name="Shape 3"/>
          <p:cNvSpPr/>
          <p:nvPr/>
        </p:nvSpPr>
        <p:spPr>
          <a:xfrm>
            <a:off x="6388834" y="2121575"/>
            <a:ext cx="523994" cy="523994"/>
          </a:xfrm>
          <a:prstGeom prst="roundRect">
            <a:avLst>
              <a:gd name="adj" fmla="val 6667"/>
            </a:avLst>
          </a:prstGeom>
          <a:solidFill>
            <a:srgbClr val="F3E8E8"/>
          </a:solidFill>
          <a:ln/>
        </p:spPr>
      </p:sp>
      <p:sp>
        <p:nvSpPr>
          <p:cNvPr id="7" name="Text 4"/>
          <p:cNvSpPr/>
          <p:nvPr/>
        </p:nvSpPr>
        <p:spPr>
          <a:xfrm>
            <a:off x="6600289" y="2219087"/>
            <a:ext cx="100965" cy="3288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50"/>
              </a:lnSpc>
              <a:buNone/>
            </a:pPr>
            <a:r>
              <a:rPr lang="en-US" sz="255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1</a:t>
            </a:r>
            <a:endParaRPr lang="en-US" sz="2550" dirty="0"/>
          </a:p>
        </p:txBody>
      </p:sp>
      <p:sp>
        <p:nvSpPr>
          <p:cNvPr id="8" name="Text 5"/>
          <p:cNvSpPr/>
          <p:nvPr/>
        </p:nvSpPr>
        <p:spPr>
          <a:xfrm>
            <a:off x="7931825" y="2092523"/>
            <a:ext cx="2740104" cy="3424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5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Сбор</a:t>
            </a:r>
            <a:endParaRPr lang="en-US" sz="2150" dirty="0"/>
          </a:p>
        </p:txBody>
      </p:sp>
      <p:sp>
        <p:nvSpPr>
          <p:cNvPr id="9" name="Text 6"/>
          <p:cNvSpPr/>
          <p:nvPr/>
        </p:nvSpPr>
        <p:spPr>
          <a:xfrm>
            <a:off x="7931825" y="2574608"/>
            <a:ext cx="5883473" cy="7450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180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Срежьте микрозелень над почвой, когда она достигнет высоты 10-15 см.</a:t>
            </a:r>
            <a:endParaRPr lang="en-US" sz="1800" dirty="0"/>
          </a:p>
        </p:txBody>
      </p:sp>
      <p:sp>
        <p:nvSpPr>
          <p:cNvPr id="10" name="Shape 7"/>
          <p:cNvSpPr/>
          <p:nvPr/>
        </p:nvSpPr>
        <p:spPr>
          <a:xfrm>
            <a:off x="6882348" y="4294108"/>
            <a:ext cx="815102" cy="30480"/>
          </a:xfrm>
          <a:prstGeom prst="roundRect">
            <a:avLst>
              <a:gd name="adj" fmla="val 114622"/>
            </a:avLst>
          </a:prstGeom>
          <a:solidFill>
            <a:srgbClr val="D9CECE"/>
          </a:solidFill>
          <a:ln/>
        </p:spPr>
      </p:sp>
      <p:sp>
        <p:nvSpPr>
          <p:cNvPr id="11" name="Shape 8"/>
          <p:cNvSpPr/>
          <p:nvPr/>
        </p:nvSpPr>
        <p:spPr>
          <a:xfrm>
            <a:off x="6388834" y="4047411"/>
            <a:ext cx="523994" cy="523994"/>
          </a:xfrm>
          <a:prstGeom prst="roundRect">
            <a:avLst>
              <a:gd name="adj" fmla="val 6667"/>
            </a:avLst>
          </a:prstGeom>
          <a:solidFill>
            <a:srgbClr val="F3E8E8"/>
          </a:solidFill>
          <a:ln/>
        </p:spPr>
      </p:sp>
      <p:sp>
        <p:nvSpPr>
          <p:cNvPr id="12" name="Text 9"/>
          <p:cNvSpPr/>
          <p:nvPr/>
        </p:nvSpPr>
        <p:spPr>
          <a:xfrm>
            <a:off x="6560641" y="4144923"/>
            <a:ext cx="180261" cy="3288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50"/>
              </a:lnSpc>
              <a:buNone/>
            </a:pPr>
            <a:r>
              <a:rPr lang="en-US" sz="255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2</a:t>
            </a:r>
            <a:endParaRPr lang="en-US" sz="2550" dirty="0"/>
          </a:p>
        </p:txBody>
      </p:sp>
      <p:sp>
        <p:nvSpPr>
          <p:cNvPr id="13" name="Text 10"/>
          <p:cNvSpPr/>
          <p:nvPr/>
        </p:nvSpPr>
        <p:spPr>
          <a:xfrm>
            <a:off x="7931825" y="4018359"/>
            <a:ext cx="2740104" cy="3424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5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Очистка</a:t>
            </a:r>
            <a:endParaRPr lang="en-US" sz="2150" dirty="0"/>
          </a:p>
        </p:txBody>
      </p:sp>
      <p:sp>
        <p:nvSpPr>
          <p:cNvPr id="14" name="Text 11"/>
          <p:cNvSpPr/>
          <p:nvPr/>
        </p:nvSpPr>
        <p:spPr>
          <a:xfrm>
            <a:off x="7931825" y="4500443"/>
            <a:ext cx="5883473" cy="7450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180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Внимательно промойте и высушите микрозелень перед употреблением или хранением.</a:t>
            </a:r>
            <a:endParaRPr lang="en-US" sz="1800" dirty="0"/>
          </a:p>
        </p:txBody>
      </p:sp>
      <p:sp>
        <p:nvSpPr>
          <p:cNvPr id="15" name="Shape 12"/>
          <p:cNvSpPr/>
          <p:nvPr/>
        </p:nvSpPr>
        <p:spPr>
          <a:xfrm>
            <a:off x="6882348" y="6219944"/>
            <a:ext cx="815102" cy="30480"/>
          </a:xfrm>
          <a:prstGeom prst="roundRect">
            <a:avLst>
              <a:gd name="adj" fmla="val 114622"/>
            </a:avLst>
          </a:prstGeom>
          <a:solidFill>
            <a:srgbClr val="D9CECE"/>
          </a:solidFill>
          <a:ln/>
        </p:spPr>
      </p:sp>
      <p:sp>
        <p:nvSpPr>
          <p:cNvPr id="16" name="Shape 13"/>
          <p:cNvSpPr/>
          <p:nvPr/>
        </p:nvSpPr>
        <p:spPr>
          <a:xfrm>
            <a:off x="6388834" y="5973247"/>
            <a:ext cx="523994" cy="523994"/>
          </a:xfrm>
          <a:prstGeom prst="roundRect">
            <a:avLst>
              <a:gd name="adj" fmla="val 6667"/>
            </a:avLst>
          </a:prstGeom>
          <a:solidFill>
            <a:srgbClr val="F3E8E8"/>
          </a:solidFill>
          <a:ln/>
        </p:spPr>
      </p:sp>
      <p:sp>
        <p:nvSpPr>
          <p:cNvPr id="17" name="Text 14"/>
          <p:cNvSpPr/>
          <p:nvPr/>
        </p:nvSpPr>
        <p:spPr>
          <a:xfrm>
            <a:off x="6554450" y="6070759"/>
            <a:ext cx="192643" cy="3288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50"/>
              </a:lnSpc>
              <a:buNone/>
            </a:pPr>
            <a:r>
              <a:rPr lang="en-US" sz="255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3</a:t>
            </a:r>
            <a:endParaRPr lang="en-US" sz="2550" dirty="0"/>
          </a:p>
        </p:txBody>
      </p:sp>
      <p:sp>
        <p:nvSpPr>
          <p:cNvPr id="18" name="Text 15"/>
          <p:cNvSpPr/>
          <p:nvPr/>
        </p:nvSpPr>
        <p:spPr>
          <a:xfrm>
            <a:off x="7931825" y="5944195"/>
            <a:ext cx="2740104" cy="3424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5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Хранение</a:t>
            </a:r>
            <a:endParaRPr lang="en-US" sz="2150" dirty="0"/>
          </a:p>
        </p:txBody>
      </p:sp>
      <p:sp>
        <p:nvSpPr>
          <p:cNvPr id="19" name="Text 16"/>
          <p:cNvSpPr/>
          <p:nvPr/>
        </p:nvSpPr>
        <p:spPr>
          <a:xfrm>
            <a:off x="7931825" y="6426279"/>
            <a:ext cx="5883473" cy="7450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180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Поместите микрозелень в герметичный контейнер в холодильник, где она может храниться до 1 недели.</a:t>
            </a:r>
            <a:endParaRPr lang="en-US" sz="1800" dirty="0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0704" y="7635188"/>
            <a:ext cx="3493311" cy="11888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331</Words>
  <Application>Microsoft Office PowerPoint</Application>
  <PresentationFormat>Произвольный</PresentationFormat>
  <Paragraphs>57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Red Hat Text</vt:lpstr>
      <vt:lpstr>Calibri</vt:lpstr>
      <vt:lpstr>Roboto Light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PptxGenJS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AyupovaSA</cp:lastModifiedBy>
  <cp:revision>14</cp:revision>
  <dcterms:created xsi:type="dcterms:W3CDTF">2024-11-25T17:33:54Z</dcterms:created>
  <dcterms:modified xsi:type="dcterms:W3CDTF">2024-11-27T11:15:03Z</dcterms:modified>
</cp:coreProperties>
</file>