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14"/>
  </p:notesMasterIdLst>
  <p:sldIdLst>
    <p:sldId id="262" r:id="rId2"/>
    <p:sldId id="273" r:id="rId3"/>
    <p:sldId id="265" r:id="rId4"/>
    <p:sldId id="266" r:id="rId5"/>
    <p:sldId id="267" r:id="rId6"/>
    <p:sldId id="268" r:id="rId7"/>
    <p:sldId id="269" r:id="rId8"/>
    <p:sldId id="276" r:id="rId9"/>
    <p:sldId id="271" r:id="rId10"/>
    <p:sldId id="272" r:id="rId11"/>
    <p:sldId id="274" r:id="rId12"/>
    <p:sldId id="25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A5F13D-F4D7-4522-BCFB-A532CBBDCAA0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B25CC-591A-4613-B16D-091A06750C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175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745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297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4460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9270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46866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3511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1949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01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508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239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2083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281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7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383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2697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983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AC1B5-D62E-45F1-A42F-1CE44014AB7F}" type="datetimeFigureOut">
              <a:rPr lang="ru-RU" smtClean="0"/>
              <a:pPr/>
              <a:t>06.12.2024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E1404B6-C9DB-428D-9A06-4AA86F3495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751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2544" y="600364"/>
            <a:ext cx="5971092" cy="569883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340" y="600365"/>
            <a:ext cx="4821096" cy="5657272"/>
          </a:xfrm>
        </p:spPr>
        <p:txBody>
          <a:bodyPr>
            <a:noAutofit/>
          </a:bodyPr>
          <a:lstStyle/>
          <a:p>
            <a:r>
              <a:rPr lang="ru-RU" sz="4400" b="1" dirty="0"/>
              <a:t>Дефицит элементов питания и его устранение при выращивании клубники в комнатных </a:t>
            </a:r>
            <a:r>
              <a:rPr lang="ru-RU" sz="4400" b="1" dirty="0" smtClean="0"/>
              <a:t>условиях</a:t>
            </a:r>
            <a:endParaRPr lang="ru-RU" sz="4400" b="1" dirty="0" smtClean="0"/>
          </a:p>
          <a:p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3218767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77072"/>
            <a:ext cx="5076160" cy="895547"/>
          </a:xfrm>
        </p:spPr>
        <p:txBody>
          <a:bodyPr>
            <a:normAutofit/>
          </a:bodyPr>
          <a:lstStyle/>
          <a:p>
            <a:r>
              <a:rPr lang="ru-RU" sz="2400" dirty="0"/>
              <a:t>Дефицит марганца, серы и меди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://superklubnika.by/image/catalog/2022med_1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4554" y="2442725"/>
            <a:ext cx="4513262" cy="15578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206631"/>
            <a:ext cx="5418666" cy="5175315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При дефиците марганца на листьях появляются множественные плотные желтые участки ткани, слегка поднимаются вверх края листовой пластинки.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При дефиците меди страдают молодые листья: жилки могут оставаться зелеными, а могут становиться коричнево-черными.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Листья поникают, словно почва сухая, хотя влаги в ней достаточно.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Подкормка: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Медный купорос или его производные.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Недостаток серы похож на азотное голодание, но листья не опадают.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92412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768"/>
            <a:ext cx="5695186" cy="914400"/>
          </a:xfrm>
        </p:spPr>
        <p:txBody>
          <a:bodyPr/>
          <a:lstStyle/>
          <a:p>
            <a:r>
              <a:rPr lang="ru-RU" sz="3200" dirty="0"/>
              <a:t>Дефицит цинка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superklubnika.by/image/catalog/2022cink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6153" y="711200"/>
            <a:ext cx="4803956" cy="4105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395168"/>
            <a:ext cx="5930856" cy="4982063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Признаки дефицита: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ореол вокруг листа, который обесцвечивает зазубренные края пластинки,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вытягивание растущих листьев,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зеленеющая жилка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хлороз тканей между жилками – признаки нехватки цинка.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Подкормка: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Комплексные удобрения, если в них содержится цинк например, сульфат цинка.</a:t>
            </a:r>
          </a:p>
        </p:txBody>
      </p:sp>
    </p:spTree>
    <p:extLst>
      <p:ext uri="{BB962C8B-B14F-4D97-AF65-F5344CB8AC3E}">
        <p14:creationId xmlns="" xmlns:p14="http://schemas.microsoft.com/office/powerpoint/2010/main" val="1527533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276612" cy="132080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Обобщим сведения о признаках недостатка элементов питания земляники:</a:t>
            </a:r>
            <a:br>
              <a:rPr lang="ru-RU" sz="3600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b="1" dirty="0"/>
              <a:t>Если листья равномерно желтеют, то это говорит о дефиците азота или серы, а еще – о слишком влажной почве и плохом дренаже участка.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Если листья желтеют, а жилки остаются зелеными, то это дефицит цинка, марганца или железа.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Если листва темно-зеленая, то это дефицит фосфора.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Если на листьях ожог, то растение страдает от дефицита калия или магния.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Если лист не может вырасти нормальных форм и размеров, то в дефиците кальций или бор.</a:t>
            </a:r>
          </a:p>
          <a:p>
            <a:pPr>
              <a:lnSpc>
                <a:spcPct val="80000"/>
              </a:lnSpc>
            </a:pPr>
            <a:r>
              <a:rPr lang="ru-RU" sz="2000" b="1" dirty="0"/>
              <a:t>Если жилки листа коричнево-черные, то в дефиците медь или бор.</a:t>
            </a:r>
          </a:p>
          <a:p>
            <a:pPr marL="0" indent="0">
              <a:lnSpc>
                <a:spcPct val="80000"/>
              </a:lnSpc>
              <a:buNone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359616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Дефицит азота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334" y="1952725"/>
            <a:ext cx="4185623" cy="3863613"/>
          </a:xfrm>
        </p:spPr>
        <p:txBody>
          <a:bodyPr>
            <a:noAutofit/>
          </a:bodyPr>
          <a:lstStyle/>
          <a:p>
            <a:r>
              <a:rPr lang="ru-RU" b="1" dirty="0"/>
              <a:t>Листья земляники изменяются: у них желтеют все ткани листовой пластинки (кроме тех, что располагаются рядом с жилками), жилки остаются зелеными.</a:t>
            </a:r>
          </a:p>
          <a:p>
            <a:r>
              <a:rPr lang="ru-RU" b="1" dirty="0"/>
              <a:t>Листья могут приобретать и красно-фиолетовые оттенки разной интенсивности.</a:t>
            </a:r>
          </a:p>
          <a:p>
            <a:r>
              <a:rPr lang="ru-RU" b="1" dirty="0"/>
              <a:t>Подкормка:</a:t>
            </a:r>
          </a:p>
          <a:p>
            <a:r>
              <a:rPr lang="ru-RU" b="1" dirty="0"/>
              <a:t>Кальциевая или аммиачная селитра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://superklubnika.by/image/catalog/2022azot_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050" r="13050"/>
          <a:stretch>
            <a:fillRect/>
          </a:stretch>
        </p:blipFill>
        <p:spPr bwMode="auto">
          <a:xfrm>
            <a:off x="5087938" y="1930400"/>
            <a:ext cx="6161953" cy="44242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78434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7688" y="657352"/>
            <a:ext cx="3854528" cy="640357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3200" b="1" dirty="0"/>
              <a:t>Дефицит фосфора</a:t>
            </a:r>
          </a:p>
        </p:txBody>
      </p:sp>
      <p:pic>
        <p:nvPicPr>
          <p:cNvPr id="2050" name="Picture 2" descr="http://superklubnika.by/image/catalog/2022fosfor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12643" y="1191491"/>
            <a:ext cx="5519346" cy="48029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7261" y="1403928"/>
            <a:ext cx="5155382" cy="492759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Ягоды почти нормальные, но безвкусные и мягкие.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При нехватке фосфора листочки мельчают. Они тоже становятся пурпурно-красными, но иначе: сначала приобретают очень темный насыщенный цвет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Усугубление дефицита приводит к появлению на верхней поверхности листьев металлического блеска, а нижняя сторона начинает окрашиваться в красные тона.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Подкормка: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 err="1"/>
              <a:t>Kristalon</a:t>
            </a:r>
            <a:r>
              <a:rPr lang="ru-RU" sz="7200" b="1" dirty="0"/>
              <a:t> Желтый 13-40-13.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Фосфат мочевины.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 err="1"/>
              <a:t>Омекс</a:t>
            </a:r>
            <a:r>
              <a:rPr lang="ru-RU" sz="7200" b="1" dirty="0"/>
              <a:t> </a:t>
            </a:r>
            <a:r>
              <a:rPr lang="ru-RU" sz="7200" b="1" dirty="0" err="1"/>
              <a:t>Сиквентиал</a:t>
            </a:r>
            <a:r>
              <a:rPr lang="ru-RU" sz="7200" b="1" dirty="0"/>
              <a:t> 1.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1502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747" y="535710"/>
            <a:ext cx="3854528" cy="6834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Дефицит калия</a:t>
            </a:r>
          </a:p>
        </p:txBody>
      </p:sp>
      <p:pic>
        <p:nvPicPr>
          <p:cNvPr id="3074" name="Picture 2" descr="http://superklubnika.by/image/catalog/2022kalij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36327" y="877456"/>
            <a:ext cx="6128760" cy="51354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9109" y="1528812"/>
            <a:ext cx="4601804" cy="4484062"/>
          </a:xfrm>
        </p:spPr>
        <p:txBody>
          <a:bodyPr>
            <a:noAutofit/>
          </a:bodyPr>
          <a:lstStyle/>
          <a:p>
            <a:pPr marL="342900" indent="-342900">
              <a:buFont typeface="Wingdings 3" charset="2"/>
              <a:buChar char=""/>
            </a:pPr>
            <a:r>
              <a:rPr lang="ru-RU" sz="1800" b="1" dirty="0"/>
              <a:t>Изменение окраски начинается с кончиков листовых </a:t>
            </a:r>
            <a:r>
              <a:rPr lang="ru-RU" sz="1800" b="1" dirty="0" err="1"/>
              <a:t>зазубринок</a:t>
            </a:r>
            <a:r>
              <a:rPr lang="ru-RU" sz="1800" b="1" dirty="0"/>
              <a:t>, потом краснеют ткани между жилками, и постепенно меняется цвет всей листовой пластинки.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1800" b="1" dirty="0"/>
              <a:t>Подкормка:</a:t>
            </a:r>
            <a:br>
              <a:rPr lang="ru-RU" sz="1800" b="1" dirty="0"/>
            </a:br>
            <a:r>
              <a:rPr lang="ru-RU" sz="1800" b="1" dirty="0"/>
              <a:t>внесения калийных удобрений:</a:t>
            </a:r>
            <a:br>
              <a:rPr lang="ru-RU" sz="1800" b="1" dirty="0"/>
            </a:br>
            <a:r>
              <a:rPr lang="ru-RU" sz="1800" b="1" dirty="0"/>
              <a:t>- азотнокислого калия – во время цветения и плодоношения;</a:t>
            </a:r>
            <a:br>
              <a:rPr lang="ru-RU" sz="1800" b="1" dirty="0"/>
            </a:br>
            <a:r>
              <a:rPr lang="ru-RU" sz="1800" b="1" dirty="0"/>
              <a:t>- сульфата калия – перед посадкой растений. </a:t>
            </a:r>
          </a:p>
        </p:txBody>
      </p:sp>
    </p:spTree>
    <p:extLst>
      <p:ext uri="{BB962C8B-B14F-4D97-AF65-F5344CB8AC3E}">
        <p14:creationId xmlns="" xmlns:p14="http://schemas.microsoft.com/office/powerpoint/2010/main" val="1825878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443060"/>
            <a:ext cx="6100537" cy="952107"/>
          </a:xfrm>
        </p:spPr>
        <p:txBody>
          <a:bodyPr/>
          <a:lstStyle/>
          <a:p>
            <a:pPr algn="ctr"/>
            <a:r>
              <a:rPr lang="ru-RU" sz="3200" dirty="0"/>
              <a:t>Дефицит кальция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superklubnika.by/image/catalog/2022kalcij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00421" y="877456"/>
            <a:ext cx="4977352" cy="4721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4784" y="1168924"/>
            <a:ext cx="6223087" cy="5363851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Проявляется на молодых растущих листьях. Они не могут развернуть свои складочки, кончики пластинок чернеют. Листья теряют правильную форму, становятся сморщенными, округлыми. 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Черешки отмирают (некроз тканей), потому листья </a:t>
            </a:r>
            <a:r>
              <a:rPr lang="ru-RU" sz="7200" b="1" dirty="0" err="1"/>
              <a:t>разрушаются.На</a:t>
            </a:r>
            <a:r>
              <a:rPr lang="ru-RU" sz="7200" b="1" dirty="0"/>
              <a:t> кончиках листьев могут появляться капельки «сиропа». 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Ягоды мельчают, семена на них располагаются очень плотно, если сравнивать с ягодами нормального (не страдающего от дефицита кальция) растения.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Подкормка: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Кальциевая селитра (</a:t>
            </a:r>
            <a:r>
              <a:rPr lang="ru-RU" sz="7200" b="1" dirty="0" err="1"/>
              <a:t>Кальцинит</a:t>
            </a:r>
            <a:r>
              <a:rPr lang="ru-RU" sz="7200" b="1" dirty="0"/>
              <a:t> Яра, </a:t>
            </a:r>
            <a:r>
              <a:rPr lang="ru-RU" sz="7200" b="1" dirty="0" err="1"/>
              <a:t>Yara</a:t>
            </a:r>
            <a:r>
              <a:rPr lang="ru-RU" sz="7200" b="1" dirty="0"/>
              <a:t> </a:t>
            </a:r>
            <a:r>
              <a:rPr lang="ru-RU" sz="7200" b="1" dirty="0" err="1"/>
              <a:t>Liva</a:t>
            </a:r>
            <a:r>
              <a:rPr lang="ru-RU" sz="7200" b="1" dirty="0"/>
              <a:t> </a:t>
            </a:r>
            <a:r>
              <a:rPr lang="ru-RU" sz="7200" b="1" dirty="0" err="1"/>
              <a:t>Calcinit</a:t>
            </a:r>
            <a:r>
              <a:rPr lang="ru-RU" sz="7200" b="1" dirty="0"/>
              <a:t>)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 err="1"/>
              <a:t>Омекс</a:t>
            </a:r>
            <a:r>
              <a:rPr lang="ru-RU" sz="7200" b="1" dirty="0"/>
              <a:t> </a:t>
            </a:r>
            <a:r>
              <a:rPr lang="ru-RU" sz="7200" b="1" dirty="0" err="1"/>
              <a:t>КальМакс</a:t>
            </a:r>
            <a:r>
              <a:rPr lang="ru-RU" sz="7200" b="1" dirty="0"/>
              <a:t> Голд.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 err="1"/>
              <a:t>КомплеМет</a:t>
            </a:r>
            <a:endParaRPr lang="ru-RU" sz="7200" b="1" dirty="0"/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Удобрение «Кальций». Норма расхода: 50мл-75мл/10л воды.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0684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58220"/>
            <a:ext cx="5255268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Дефицит магния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superklubnika.by/image/catalog/2022magnij_1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9400" y="815420"/>
            <a:ext cx="4920792" cy="4063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272620"/>
            <a:ext cx="5418666" cy="4063016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Хлороз начинается с </a:t>
            </a:r>
            <a:r>
              <a:rPr lang="ru-RU" sz="7200" b="1" dirty="0" err="1"/>
              <a:t>зазубринок</a:t>
            </a:r>
            <a:r>
              <a:rPr lang="ru-RU" sz="7200" b="1" dirty="0"/>
              <a:t> по краям листа; если дефицит сильный, то эти части отмирают. Образуется ореол, словно кто-то маркером обвел лист по внешнему контуру.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Проблемы можно не допустить, если вносить перед посадкой доломит, а во время роста использовать комплексные удобрения для земляники, содержащих магний.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Подкормка: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Сульфат магния.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 err="1"/>
              <a:t>Омекс</a:t>
            </a:r>
            <a:r>
              <a:rPr lang="ru-RU" sz="7200" b="1" dirty="0"/>
              <a:t> </a:t>
            </a:r>
            <a:r>
              <a:rPr lang="ru-RU" sz="7200" b="1" dirty="0" err="1"/>
              <a:t>КальМакс</a:t>
            </a:r>
            <a:r>
              <a:rPr lang="ru-RU" sz="7200" b="1" dirty="0"/>
              <a:t> Голд.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7200" b="1" dirty="0"/>
              <a:t>Листовая подкормка: 40мл/10л воды.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1531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2622"/>
            <a:ext cx="5418666" cy="675598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Дефицит бора</a:t>
            </a:r>
            <a:endParaRPr lang="ru-RU" dirty="0"/>
          </a:p>
        </p:txBody>
      </p:sp>
      <p:pic>
        <p:nvPicPr>
          <p:cNvPr id="6146" name="Picture 2" descr="http://superklubnika.by/image/catalog/2022bor_1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8251" y="868219"/>
            <a:ext cx="5027057" cy="5061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5097" y="791853"/>
            <a:ext cx="5850903" cy="5335570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При недостатке бора листья сначала деформируются (выглядят, как сморщенные и обожженные), а потом и вовсе засыхают. На пластинке видны изменения структуры и цвета тканей около жилок, они делают лист гофрированным.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Изменяется размер цветка.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При недостатке бора растут деформированные ягоды. Правда, такие ягоды могут быть и у растения, которое попало под заморозок. Но у ремонтантной земляники в середине июля это точно недостаток бора, ведь минусовых температур уже нет, разве что было слишком жарко во время цветения.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Подкормка: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Опрыскивание раствором10 г борной кислоты на 10 л и пролив.</a:t>
            </a:r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 err="1"/>
              <a:t>КомплеМет</a:t>
            </a:r>
            <a:endParaRPr lang="ru-RU" sz="3300" b="1" dirty="0"/>
          </a:p>
          <a:p>
            <a:pPr marL="342900" indent="-342900">
              <a:buFont typeface="Wingdings 3" charset="2"/>
              <a:buChar char=""/>
            </a:pPr>
            <a:r>
              <a:rPr lang="ru-RU" sz="3300" b="1" dirty="0"/>
              <a:t>«Бор». Норма расхода: 50мл/10л воды, 1-2 обработки перед цветением.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2175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80768"/>
            <a:ext cx="5695186" cy="914400"/>
          </a:xfrm>
        </p:spPr>
        <p:txBody>
          <a:bodyPr/>
          <a:lstStyle/>
          <a:p>
            <a:r>
              <a:rPr lang="ru-RU" sz="3200" dirty="0"/>
              <a:t>Дефицит цинка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superklubnika.by/image/catalog/2022cink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6153" y="711200"/>
            <a:ext cx="4803956" cy="4105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395168"/>
            <a:ext cx="5930856" cy="4982063"/>
          </a:xfrm>
        </p:spPr>
        <p:txBody>
          <a:bodyPr>
            <a:noAutofit/>
          </a:bodyPr>
          <a:lstStyle/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Признаки дефицита: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ореол вокруг листа, который обесцвечивает зазубренные края пластинки,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вытягивание растущих листьев,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зеленеющая жилка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хлороз тканей между жилками – признаки нехватки цинка.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Подкормка: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Комплексные удобрения, если в них содержится цинк например, сульфат цинка.</a:t>
            </a:r>
          </a:p>
        </p:txBody>
      </p:sp>
    </p:spTree>
    <p:extLst>
      <p:ext uri="{BB962C8B-B14F-4D97-AF65-F5344CB8AC3E}">
        <p14:creationId xmlns="" xmlns:p14="http://schemas.microsoft.com/office/powerpoint/2010/main" val="174774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92622"/>
            <a:ext cx="4573396" cy="995156"/>
          </a:xfrm>
        </p:spPr>
        <p:txBody>
          <a:bodyPr/>
          <a:lstStyle/>
          <a:p>
            <a:pPr algn="ctr"/>
            <a:r>
              <a:rPr lang="ru-RU" sz="3600" dirty="0"/>
              <a:t>Дефицит железа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 descr="http://superklubnika.by/image/catalog/2022zhelezo_1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0227" y="1084083"/>
            <a:ext cx="5162936" cy="4670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256" y="1084083"/>
            <a:ext cx="5935744" cy="537327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Без железа – никак… Оно делает листовую пластинку толще, темнее, что позволяет растению усиливать поток питательных веществ и активнее использовать солнечную энергию. 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При дефиците железа листовые пластинки желтеют, но жилки цвет не меняют.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Чем тяжелее ситуация, тем сильнее идет отбеливание, а сами листья становятся мелкими.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Подкормка: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Стоит проверить кислотность почвы: если уровень рН высокий, то вносить сульфат аммония.</a:t>
            </a:r>
          </a:p>
          <a:p>
            <a:pPr marL="342900" indent="-342900">
              <a:lnSpc>
                <a:spcPct val="80000"/>
              </a:lnSpc>
              <a:buFont typeface="Wingdings 3" charset="2"/>
              <a:buChar char=""/>
            </a:pPr>
            <a:r>
              <a:rPr lang="ru-RU" sz="1800" b="1" dirty="0"/>
              <a:t>Подкормить хелатным железом с лимонной кислотой или гуматами.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112731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Аспект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90C226"/>
    </a:accent1>
    <a:accent2>
      <a:srgbClr val="54A021"/>
    </a:accent2>
    <a:accent3>
      <a:srgbClr val="E6B91E"/>
    </a:accent3>
    <a:accent4>
      <a:srgbClr val="E76618"/>
    </a:accent4>
    <a:accent5>
      <a:srgbClr val="C42F1A"/>
    </a:accent5>
    <a:accent6>
      <a:srgbClr val="918655"/>
    </a:accent6>
    <a:hlink>
      <a:srgbClr val="99CA3C"/>
    </a:hlink>
    <a:folHlink>
      <a:srgbClr val="B9D18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761</Words>
  <Application>Microsoft Office PowerPoint</Application>
  <PresentationFormat>Произвольный</PresentationFormat>
  <Paragraphs>80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Дефицит азота</vt:lpstr>
      <vt:lpstr> Дефицит фосфора</vt:lpstr>
      <vt:lpstr>Дефицит калия</vt:lpstr>
      <vt:lpstr>Дефицит кальция </vt:lpstr>
      <vt:lpstr>Дефицит магния </vt:lpstr>
      <vt:lpstr>Дефицит бора</vt:lpstr>
      <vt:lpstr>Дефицит цинка </vt:lpstr>
      <vt:lpstr>Дефицит железа </vt:lpstr>
      <vt:lpstr>Дефицит марганца, серы и меди </vt:lpstr>
      <vt:lpstr>Дефицит цинка </vt:lpstr>
      <vt:lpstr>Обобщим сведения о признаках недостатка элементов питания земляники: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Сусид Ирина Петровна</dc:creator>
  <cp:lastModifiedBy>AyupovaSA</cp:lastModifiedBy>
  <cp:revision>36</cp:revision>
  <dcterms:created xsi:type="dcterms:W3CDTF">2024-11-22T06:09:07Z</dcterms:created>
  <dcterms:modified xsi:type="dcterms:W3CDTF">2024-12-06T06:04:42Z</dcterms:modified>
</cp:coreProperties>
</file>